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taxation_customs/common/databases/index_en.htm" TargetMode="External"/><Relationship Id="rId2" Type="http://schemas.openxmlformats.org/officeDocument/2006/relationships/hyperlink" Target="http://ec.europa.eu/taxation_customs/index_en.htm" TargetMode="External"/><Relationship Id="rId1" Type="http://schemas.openxmlformats.org/officeDocument/2006/relationships/hyperlink" Target="http://ec.europa.eu/index_en.htm" TargetMode="External"/><Relationship Id="rId4" Type="http://schemas.openxmlformats.org/officeDocument/2006/relationships/hyperlink" Target="http://ec.europa.eu/taxation_customs/dds2/taric/quota_consultation.jsp?Lang=en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taxation_customs/common/databases/index_en.htm" TargetMode="External"/><Relationship Id="rId2" Type="http://schemas.openxmlformats.org/officeDocument/2006/relationships/hyperlink" Target="http://ec.europa.eu/taxation_customs/index_en.htm" TargetMode="External"/><Relationship Id="rId1" Type="http://schemas.openxmlformats.org/officeDocument/2006/relationships/hyperlink" Target="http://ec.europa.eu/index_en.htm" TargetMode="External"/><Relationship Id="rId4" Type="http://schemas.openxmlformats.org/officeDocument/2006/relationships/hyperlink" Target="http://ec.europa.eu/taxation_customs/dds2/taric/quota_consultation.jsp?Lang=en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E0BD48-4127-474B-B78E-4C6768249821}" type="doc">
      <dgm:prSet loTypeId="urn:microsoft.com/office/officeart/2005/8/layout/chevron2" loCatId="" qsTypeId="urn:microsoft.com/office/officeart/2005/8/quickstyle/simple2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19CAE548-9950-CD49-8F69-91347F1B48F0}">
      <dgm:prSet/>
      <dgm:spPr/>
      <dgm:t>
        <a:bodyPr/>
        <a:lstStyle/>
        <a:p>
          <a:pPr rtl="0"/>
          <a:r>
            <a:rPr lang="en-US" b="1" dirty="0" smtClean="0">
              <a:hlinkClick xmlns:r="http://schemas.openxmlformats.org/officeDocument/2006/relationships" r:id="rId1"/>
            </a:rPr>
            <a:t>European Commission</a:t>
          </a:r>
          <a:endParaRPr lang="en-US" dirty="0"/>
        </a:p>
      </dgm:t>
    </dgm:pt>
    <dgm:pt modelId="{55327F58-849F-164A-B572-B00DEBD6D86C}" type="parTrans" cxnId="{15858C48-8331-5949-AE29-055FBBA47E58}">
      <dgm:prSet/>
      <dgm:spPr/>
      <dgm:t>
        <a:bodyPr/>
        <a:lstStyle/>
        <a:p>
          <a:endParaRPr lang="ru-RU"/>
        </a:p>
      </dgm:t>
    </dgm:pt>
    <dgm:pt modelId="{8A0C1EA6-F2C2-CC4B-A7A1-12407FD73686}" type="sibTrans" cxnId="{15858C48-8331-5949-AE29-055FBBA47E58}">
      <dgm:prSet/>
      <dgm:spPr/>
      <dgm:t>
        <a:bodyPr/>
        <a:lstStyle/>
        <a:p>
          <a:endParaRPr lang="ru-RU"/>
        </a:p>
      </dgm:t>
    </dgm:pt>
    <dgm:pt modelId="{A82A1B21-6DE9-4B48-8246-ACAE38766926}">
      <dgm:prSet/>
      <dgm:spPr/>
      <dgm:t>
        <a:bodyPr/>
        <a:lstStyle/>
        <a:p>
          <a:pPr rtl="0"/>
          <a:r>
            <a:rPr lang="en-US" b="1" dirty="0" smtClean="0">
              <a:hlinkClick xmlns:r="http://schemas.openxmlformats.org/officeDocument/2006/relationships" r:id="rId2"/>
            </a:rPr>
            <a:t>Taxation and Customs Union</a:t>
          </a:r>
          <a:endParaRPr lang="en-US" dirty="0"/>
        </a:p>
      </dgm:t>
    </dgm:pt>
    <dgm:pt modelId="{B866FE79-8B2D-1C4F-9002-7D3A5A91028F}" type="parTrans" cxnId="{81A1A834-8EE7-DD4B-BEB5-22C77D399E65}">
      <dgm:prSet/>
      <dgm:spPr/>
      <dgm:t>
        <a:bodyPr/>
        <a:lstStyle/>
        <a:p>
          <a:endParaRPr lang="ru-RU"/>
        </a:p>
      </dgm:t>
    </dgm:pt>
    <dgm:pt modelId="{ABD2EE44-A06D-4146-9611-D796B7D28618}" type="sibTrans" cxnId="{81A1A834-8EE7-DD4B-BEB5-22C77D399E65}">
      <dgm:prSet/>
      <dgm:spPr/>
      <dgm:t>
        <a:bodyPr/>
        <a:lstStyle/>
        <a:p>
          <a:endParaRPr lang="ru-RU"/>
        </a:p>
      </dgm:t>
    </dgm:pt>
    <dgm:pt modelId="{D9A271A7-D98A-E04D-BBC1-E2590836DC59}">
      <dgm:prSet/>
      <dgm:spPr/>
      <dgm:t>
        <a:bodyPr/>
        <a:lstStyle/>
        <a:p>
          <a:pPr rtl="0"/>
          <a:r>
            <a:rPr lang="en-US" b="1" dirty="0" smtClean="0">
              <a:hlinkClick xmlns:r="http://schemas.openxmlformats.org/officeDocument/2006/relationships" r:id="rId3"/>
            </a:rPr>
            <a:t>Databases</a:t>
          </a:r>
          <a:endParaRPr lang="en-US" dirty="0"/>
        </a:p>
      </dgm:t>
    </dgm:pt>
    <dgm:pt modelId="{EF43EECD-292C-0A48-9824-29187113308C}" type="parTrans" cxnId="{B8481AF3-B680-FD45-A858-0D7987B4EAD8}">
      <dgm:prSet/>
      <dgm:spPr/>
      <dgm:t>
        <a:bodyPr/>
        <a:lstStyle/>
        <a:p>
          <a:endParaRPr lang="ru-RU"/>
        </a:p>
      </dgm:t>
    </dgm:pt>
    <dgm:pt modelId="{2F8164CF-A66D-4344-BA03-87D72680EFDF}" type="sibTrans" cxnId="{B8481AF3-B680-FD45-A858-0D7987B4EAD8}">
      <dgm:prSet/>
      <dgm:spPr/>
      <dgm:t>
        <a:bodyPr/>
        <a:lstStyle/>
        <a:p>
          <a:endParaRPr lang="ru-RU"/>
        </a:p>
      </dgm:t>
    </dgm:pt>
    <dgm:pt modelId="{C86F7038-B8AC-7D47-AA4C-F50AC70AD36B}">
      <dgm:prSet/>
      <dgm:spPr/>
      <dgm:t>
        <a:bodyPr/>
        <a:lstStyle/>
        <a:p>
          <a:pPr rtl="0"/>
          <a:r>
            <a:rPr lang="en-US" b="1" dirty="0" smtClean="0">
              <a:hlinkClick xmlns:r="http://schemas.openxmlformats.org/officeDocument/2006/relationships" r:id="rId4"/>
            </a:rPr>
            <a:t>TARIC</a:t>
          </a:r>
          <a:endParaRPr lang="en-US" dirty="0"/>
        </a:p>
      </dgm:t>
    </dgm:pt>
    <dgm:pt modelId="{D70C5588-86A5-6948-8F1D-A71DC0588B9A}" type="parTrans" cxnId="{7309DF45-F946-7A43-AFD5-8D213058FFD6}">
      <dgm:prSet/>
      <dgm:spPr/>
      <dgm:t>
        <a:bodyPr/>
        <a:lstStyle/>
        <a:p>
          <a:endParaRPr lang="ru-RU"/>
        </a:p>
      </dgm:t>
    </dgm:pt>
    <dgm:pt modelId="{96139D70-10C9-D14C-8089-53CF840BCF58}" type="sibTrans" cxnId="{7309DF45-F946-7A43-AFD5-8D213058FFD6}">
      <dgm:prSet/>
      <dgm:spPr/>
      <dgm:t>
        <a:bodyPr/>
        <a:lstStyle/>
        <a:p>
          <a:endParaRPr lang="ru-RU"/>
        </a:p>
      </dgm:t>
    </dgm:pt>
    <dgm:pt modelId="{745EAB57-A78A-9A4B-B347-CB08B36EBABE}">
      <dgm:prSet/>
      <dgm:spPr/>
      <dgm:t>
        <a:bodyPr/>
        <a:lstStyle/>
        <a:p>
          <a:pPr rtl="0"/>
          <a:r>
            <a:rPr lang="en-US" b="1" dirty="0" smtClean="0"/>
            <a:t>Tariff quota consultation</a:t>
          </a:r>
          <a:endParaRPr lang="en-US" dirty="0"/>
        </a:p>
      </dgm:t>
    </dgm:pt>
    <dgm:pt modelId="{15F0235B-AADF-E64A-89C8-3EC31F64508A}" type="parTrans" cxnId="{BCF96A54-4871-7646-878F-A0135B73FB31}">
      <dgm:prSet/>
      <dgm:spPr/>
      <dgm:t>
        <a:bodyPr/>
        <a:lstStyle/>
        <a:p>
          <a:endParaRPr lang="ru-RU"/>
        </a:p>
      </dgm:t>
    </dgm:pt>
    <dgm:pt modelId="{B4E817FD-773D-FA46-A308-6D6B3B26BD2A}" type="sibTrans" cxnId="{BCF96A54-4871-7646-878F-A0135B73FB31}">
      <dgm:prSet/>
      <dgm:spPr/>
      <dgm:t>
        <a:bodyPr/>
        <a:lstStyle/>
        <a:p>
          <a:endParaRPr lang="ru-RU"/>
        </a:p>
      </dgm:t>
    </dgm:pt>
    <dgm:pt modelId="{8348B98F-C6FD-2B4E-991E-B63773BA27B3}">
      <dgm:prSet/>
      <dgm:spPr/>
      <dgm:t>
        <a:bodyPr/>
        <a:lstStyle/>
        <a:p>
          <a:endParaRPr lang="ru-RU" dirty="0"/>
        </a:p>
      </dgm:t>
    </dgm:pt>
    <dgm:pt modelId="{A0B77E8F-5FCE-C846-8BCE-71049C70AF1A}" type="parTrans" cxnId="{534F7A26-497C-9846-AECB-FFF2A29FBC9B}">
      <dgm:prSet/>
      <dgm:spPr/>
      <dgm:t>
        <a:bodyPr/>
        <a:lstStyle/>
        <a:p>
          <a:endParaRPr lang="ru-RU"/>
        </a:p>
      </dgm:t>
    </dgm:pt>
    <dgm:pt modelId="{BD2B8BE2-38AD-874C-A98F-A170CE2FE96F}" type="sibTrans" cxnId="{534F7A26-497C-9846-AECB-FFF2A29FBC9B}">
      <dgm:prSet/>
      <dgm:spPr/>
      <dgm:t>
        <a:bodyPr/>
        <a:lstStyle/>
        <a:p>
          <a:endParaRPr lang="ru-RU"/>
        </a:p>
      </dgm:t>
    </dgm:pt>
    <dgm:pt modelId="{A4A89F70-C596-624E-B217-042D6D3409EF}">
      <dgm:prSet/>
      <dgm:spPr/>
      <dgm:t>
        <a:bodyPr/>
        <a:lstStyle/>
        <a:p>
          <a:endParaRPr lang="ru-RU" dirty="0"/>
        </a:p>
      </dgm:t>
    </dgm:pt>
    <dgm:pt modelId="{E04AAC24-62D2-2F43-AD37-62B3B4D98659}" type="parTrans" cxnId="{B7DB58CE-6ABA-EE42-AB2A-825D85A0D881}">
      <dgm:prSet/>
      <dgm:spPr/>
      <dgm:t>
        <a:bodyPr/>
        <a:lstStyle/>
        <a:p>
          <a:endParaRPr lang="ru-RU"/>
        </a:p>
      </dgm:t>
    </dgm:pt>
    <dgm:pt modelId="{FC736C1D-0FA5-8345-A4D5-AACB95FBD589}" type="sibTrans" cxnId="{B7DB58CE-6ABA-EE42-AB2A-825D85A0D881}">
      <dgm:prSet/>
      <dgm:spPr/>
      <dgm:t>
        <a:bodyPr/>
        <a:lstStyle/>
        <a:p>
          <a:endParaRPr lang="ru-RU"/>
        </a:p>
      </dgm:t>
    </dgm:pt>
    <dgm:pt modelId="{2EF36EE8-55E6-1745-AF5B-D82759BCF4D9}">
      <dgm:prSet/>
      <dgm:spPr/>
      <dgm:t>
        <a:bodyPr/>
        <a:lstStyle/>
        <a:p>
          <a:endParaRPr lang="ru-RU"/>
        </a:p>
      </dgm:t>
    </dgm:pt>
    <dgm:pt modelId="{7AB79564-7FE9-CE48-9BBF-D926A14A71DD}" type="parTrans" cxnId="{1B3106B4-1E04-2146-AB5B-B7A9D63830DB}">
      <dgm:prSet/>
      <dgm:spPr/>
      <dgm:t>
        <a:bodyPr/>
        <a:lstStyle/>
        <a:p>
          <a:endParaRPr lang="ru-RU"/>
        </a:p>
      </dgm:t>
    </dgm:pt>
    <dgm:pt modelId="{61413B6A-8B15-C74F-9E2E-9020B4A88E1F}" type="sibTrans" cxnId="{1B3106B4-1E04-2146-AB5B-B7A9D63830DB}">
      <dgm:prSet/>
      <dgm:spPr/>
      <dgm:t>
        <a:bodyPr/>
        <a:lstStyle/>
        <a:p>
          <a:endParaRPr lang="ru-RU"/>
        </a:p>
      </dgm:t>
    </dgm:pt>
    <dgm:pt modelId="{692D5BC5-10B3-8B4A-9522-5F23C6514F7B}">
      <dgm:prSet/>
      <dgm:spPr/>
      <dgm:t>
        <a:bodyPr/>
        <a:lstStyle/>
        <a:p>
          <a:endParaRPr lang="ru-RU"/>
        </a:p>
      </dgm:t>
    </dgm:pt>
    <dgm:pt modelId="{6137167C-C0F0-D94E-8EFE-AD11579B8E39}" type="parTrans" cxnId="{55F318EC-0D6A-3C48-B01B-262786BED68B}">
      <dgm:prSet/>
      <dgm:spPr/>
      <dgm:t>
        <a:bodyPr/>
        <a:lstStyle/>
        <a:p>
          <a:endParaRPr lang="ru-RU"/>
        </a:p>
      </dgm:t>
    </dgm:pt>
    <dgm:pt modelId="{F754E29A-A37A-E240-81A3-DE875D189F91}" type="sibTrans" cxnId="{55F318EC-0D6A-3C48-B01B-262786BED68B}">
      <dgm:prSet/>
      <dgm:spPr/>
      <dgm:t>
        <a:bodyPr/>
        <a:lstStyle/>
        <a:p>
          <a:endParaRPr lang="ru-RU"/>
        </a:p>
      </dgm:t>
    </dgm:pt>
    <dgm:pt modelId="{52E84E8C-CFCC-5043-B949-D12390914596}">
      <dgm:prSet/>
      <dgm:spPr/>
      <dgm:t>
        <a:bodyPr/>
        <a:lstStyle/>
        <a:p>
          <a:endParaRPr lang="ru-RU"/>
        </a:p>
      </dgm:t>
    </dgm:pt>
    <dgm:pt modelId="{AC8B9E02-F09F-A846-9CCF-63C64E20EDFC}" type="parTrans" cxnId="{F43CC23E-7C6F-554C-9DA3-823B3E1E14B4}">
      <dgm:prSet/>
      <dgm:spPr/>
      <dgm:t>
        <a:bodyPr/>
        <a:lstStyle/>
        <a:p>
          <a:endParaRPr lang="ru-RU"/>
        </a:p>
      </dgm:t>
    </dgm:pt>
    <dgm:pt modelId="{1E0E31C0-0E7C-684C-83A6-60AE6CC54FA2}" type="sibTrans" cxnId="{F43CC23E-7C6F-554C-9DA3-823B3E1E14B4}">
      <dgm:prSet/>
      <dgm:spPr/>
      <dgm:t>
        <a:bodyPr/>
        <a:lstStyle/>
        <a:p>
          <a:endParaRPr lang="ru-RU"/>
        </a:p>
      </dgm:t>
    </dgm:pt>
    <dgm:pt modelId="{91D06DA5-3C7A-3B4E-B5AD-62F8A136B58D}" type="pres">
      <dgm:prSet presAssocID="{9BE0BD48-4127-474B-B78E-4C67682498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F89563-FE9B-3146-9535-86E95EC363F4}" type="pres">
      <dgm:prSet presAssocID="{8348B98F-C6FD-2B4E-991E-B63773BA27B3}" presName="composite" presStyleCnt="0"/>
      <dgm:spPr/>
    </dgm:pt>
    <dgm:pt modelId="{3B308818-C96D-6B40-8FD4-9361505F86C7}" type="pres">
      <dgm:prSet presAssocID="{8348B98F-C6FD-2B4E-991E-B63773BA27B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C1A2B-CA8D-4B46-903F-488A40B99EF7}" type="pres">
      <dgm:prSet presAssocID="{8348B98F-C6FD-2B4E-991E-B63773BA27B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7AEF9-985B-104C-A076-F353F9DF24C2}" type="pres">
      <dgm:prSet presAssocID="{BD2B8BE2-38AD-874C-A98F-A170CE2FE96F}" presName="sp" presStyleCnt="0"/>
      <dgm:spPr/>
    </dgm:pt>
    <dgm:pt modelId="{31ADEC40-B238-474D-BC5D-2D56F433421A}" type="pres">
      <dgm:prSet presAssocID="{A4A89F70-C596-624E-B217-042D6D3409EF}" presName="composite" presStyleCnt="0"/>
      <dgm:spPr/>
    </dgm:pt>
    <dgm:pt modelId="{45908E88-4C85-6C40-93C3-AA1025DC8282}" type="pres">
      <dgm:prSet presAssocID="{A4A89F70-C596-624E-B217-042D6D3409E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6A2FD-9351-7346-A1B2-ECC29A550766}" type="pres">
      <dgm:prSet presAssocID="{A4A89F70-C596-624E-B217-042D6D3409E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BF22-DA50-6548-9ECA-963A28D448A3}" type="pres">
      <dgm:prSet presAssocID="{FC736C1D-0FA5-8345-A4D5-AACB95FBD589}" presName="sp" presStyleCnt="0"/>
      <dgm:spPr/>
    </dgm:pt>
    <dgm:pt modelId="{F3868212-1C91-9A46-9327-73F71B2057BC}" type="pres">
      <dgm:prSet presAssocID="{2EF36EE8-55E6-1745-AF5B-D82759BCF4D9}" presName="composite" presStyleCnt="0"/>
      <dgm:spPr/>
    </dgm:pt>
    <dgm:pt modelId="{555652CD-3FF5-E64B-9614-794A52AEC856}" type="pres">
      <dgm:prSet presAssocID="{2EF36EE8-55E6-1745-AF5B-D82759BCF4D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D1260-A96B-774B-988C-762B8EF1BF30}" type="pres">
      <dgm:prSet presAssocID="{2EF36EE8-55E6-1745-AF5B-D82759BCF4D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84FC2-4F05-AB4D-BBD5-9E4874636D8A}" type="pres">
      <dgm:prSet presAssocID="{61413B6A-8B15-C74F-9E2E-9020B4A88E1F}" presName="sp" presStyleCnt="0"/>
      <dgm:spPr/>
    </dgm:pt>
    <dgm:pt modelId="{390D9F34-16E0-3D47-9665-0F13315EE5B7}" type="pres">
      <dgm:prSet presAssocID="{692D5BC5-10B3-8B4A-9522-5F23C6514F7B}" presName="composite" presStyleCnt="0"/>
      <dgm:spPr/>
    </dgm:pt>
    <dgm:pt modelId="{8CE84F57-6E9D-5245-9769-A1F859D94520}" type="pres">
      <dgm:prSet presAssocID="{692D5BC5-10B3-8B4A-9522-5F23C6514F7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C2BAA-46B0-5E43-8DB4-28E3FE450006}" type="pres">
      <dgm:prSet presAssocID="{692D5BC5-10B3-8B4A-9522-5F23C6514F7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52078-BCB2-7943-BF11-25DEE36F5662}" type="pres">
      <dgm:prSet presAssocID="{F754E29A-A37A-E240-81A3-DE875D189F91}" presName="sp" presStyleCnt="0"/>
      <dgm:spPr/>
    </dgm:pt>
    <dgm:pt modelId="{D676D659-255C-6B4C-8A1E-6921BBC534A8}" type="pres">
      <dgm:prSet presAssocID="{52E84E8C-CFCC-5043-B949-D12390914596}" presName="composite" presStyleCnt="0"/>
      <dgm:spPr/>
    </dgm:pt>
    <dgm:pt modelId="{ECE7C316-793A-AD47-81BF-A880871A02DE}" type="pres">
      <dgm:prSet presAssocID="{52E84E8C-CFCC-5043-B949-D1239091459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2989C-E6E4-9D43-9174-B5A5EB680832}" type="pres">
      <dgm:prSet presAssocID="{52E84E8C-CFCC-5043-B949-D1239091459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8A7868-EEE4-744C-AD91-C36AD5794592}" type="presOf" srcId="{A82A1B21-6DE9-4B48-8246-ACAE38766926}" destId="{FD66A2FD-9351-7346-A1B2-ECC29A550766}" srcOrd="0" destOrd="0" presId="urn:microsoft.com/office/officeart/2005/8/layout/chevron2"/>
    <dgm:cxn modelId="{B7DB58CE-6ABA-EE42-AB2A-825D85A0D881}" srcId="{9BE0BD48-4127-474B-B78E-4C6768249821}" destId="{A4A89F70-C596-624E-B217-042D6D3409EF}" srcOrd="1" destOrd="0" parTransId="{E04AAC24-62D2-2F43-AD37-62B3B4D98659}" sibTransId="{FC736C1D-0FA5-8345-A4D5-AACB95FBD589}"/>
    <dgm:cxn modelId="{534F7A26-497C-9846-AECB-FFF2A29FBC9B}" srcId="{9BE0BD48-4127-474B-B78E-4C6768249821}" destId="{8348B98F-C6FD-2B4E-991E-B63773BA27B3}" srcOrd="0" destOrd="0" parTransId="{A0B77E8F-5FCE-C846-8BCE-71049C70AF1A}" sibTransId="{BD2B8BE2-38AD-874C-A98F-A170CE2FE96F}"/>
    <dgm:cxn modelId="{E01A67B4-284C-4A47-9BC8-82EB94AC2E9E}" type="presOf" srcId="{692D5BC5-10B3-8B4A-9522-5F23C6514F7B}" destId="{8CE84F57-6E9D-5245-9769-A1F859D94520}" srcOrd="0" destOrd="0" presId="urn:microsoft.com/office/officeart/2005/8/layout/chevron2"/>
    <dgm:cxn modelId="{55F318EC-0D6A-3C48-B01B-262786BED68B}" srcId="{9BE0BD48-4127-474B-B78E-4C6768249821}" destId="{692D5BC5-10B3-8B4A-9522-5F23C6514F7B}" srcOrd="3" destOrd="0" parTransId="{6137167C-C0F0-D94E-8EFE-AD11579B8E39}" sibTransId="{F754E29A-A37A-E240-81A3-DE875D189F91}"/>
    <dgm:cxn modelId="{BCF96A54-4871-7646-878F-A0135B73FB31}" srcId="{52E84E8C-CFCC-5043-B949-D12390914596}" destId="{745EAB57-A78A-9A4B-B347-CB08B36EBABE}" srcOrd="0" destOrd="0" parTransId="{15F0235B-AADF-E64A-89C8-3EC31F64508A}" sibTransId="{B4E817FD-773D-FA46-A308-6D6B3B26BD2A}"/>
    <dgm:cxn modelId="{81A1A834-8EE7-DD4B-BEB5-22C77D399E65}" srcId="{A4A89F70-C596-624E-B217-042D6D3409EF}" destId="{A82A1B21-6DE9-4B48-8246-ACAE38766926}" srcOrd="0" destOrd="0" parTransId="{B866FE79-8B2D-1C4F-9002-7D3A5A91028F}" sibTransId="{ABD2EE44-A06D-4146-9611-D796B7D28618}"/>
    <dgm:cxn modelId="{B636D587-E2FD-B142-96D8-9941254770EE}" type="presOf" srcId="{745EAB57-A78A-9A4B-B347-CB08B36EBABE}" destId="{1E32989C-E6E4-9D43-9174-B5A5EB680832}" srcOrd="0" destOrd="0" presId="urn:microsoft.com/office/officeart/2005/8/layout/chevron2"/>
    <dgm:cxn modelId="{A721D3E2-8A6E-E649-BE99-CCCAF19D6E1A}" type="presOf" srcId="{52E84E8C-CFCC-5043-B949-D12390914596}" destId="{ECE7C316-793A-AD47-81BF-A880871A02DE}" srcOrd="0" destOrd="0" presId="urn:microsoft.com/office/officeart/2005/8/layout/chevron2"/>
    <dgm:cxn modelId="{1B3106B4-1E04-2146-AB5B-B7A9D63830DB}" srcId="{9BE0BD48-4127-474B-B78E-4C6768249821}" destId="{2EF36EE8-55E6-1745-AF5B-D82759BCF4D9}" srcOrd="2" destOrd="0" parTransId="{7AB79564-7FE9-CE48-9BBF-D926A14A71DD}" sibTransId="{61413B6A-8B15-C74F-9E2E-9020B4A88E1F}"/>
    <dgm:cxn modelId="{0A76000F-BE48-EC42-B322-F48BECB30345}" type="presOf" srcId="{D9A271A7-D98A-E04D-BBC1-E2590836DC59}" destId="{352D1260-A96B-774B-988C-762B8EF1BF30}" srcOrd="0" destOrd="0" presId="urn:microsoft.com/office/officeart/2005/8/layout/chevron2"/>
    <dgm:cxn modelId="{2D5947A6-80E9-3443-88D4-E82EBAE73622}" type="presOf" srcId="{A4A89F70-C596-624E-B217-042D6D3409EF}" destId="{45908E88-4C85-6C40-93C3-AA1025DC8282}" srcOrd="0" destOrd="0" presId="urn:microsoft.com/office/officeart/2005/8/layout/chevron2"/>
    <dgm:cxn modelId="{637725C5-05F2-B74C-934E-2785E1D24DE8}" type="presOf" srcId="{19CAE548-9950-CD49-8F69-91347F1B48F0}" destId="{F1DC1A2B-CA8D-4B46-903F-488A40B99EF7}" srcOrd="0" destOrd="0" presId="urn:microsoft.com/office/officeart/2005/8/layout/chevron2"/>
    <dgm:cxn modelId="{C2CE42EE-4B31-0A4C-8DEC-EAA0E1B65D9C}" type="presOf" srcId="{8348B98F-C6FD-2B4E-991E-B63773BA27B3}" destId="{3B308818-C96D-6B40-8FD4-9361505F86C7}" srcOrd="0" destOrd="0" presId="urn:microsoft.com/office/officeart/2005/8/layout/chevron2"/>
    <dgm:cxn modelId="{F43CC23E-7C6F-554C-9DA3-823B3E1E14B4}" srcId="{9BE0BD48-4127-474B-B78E-4C6768249821}" destId="{52E84E8C-CFCC-5043-B949-D12390914596}" srcOrd="4" destOrd="0" parTransId="{AC8B9E02-F09F-A846-9CCF-63C64E20EDFC}" sibTransId="{1E0E31C0-0E7C-684C-83A6-60AE6CC54FA2}"/>
    <dgm:cxn modelId="{15858C48-8331-5949-AE29-055FBBA47E58}" srcId="{8348B98F-C6FD-2B4E-991E-B63773BA27B3}" destId="{19CAE548-9950-CD49-8F69-91347F1B48F0}" srcOrd="0" destOrd="0" parTransId="{55327F58-849F-164A-B572-B00DEBD6D86C}" sibTransId="{8A0C1EA6-F2C2-CC4B-A7A1-12407FD73686}"/>
    <dgm:cxn modelId="{7309DF45-F946-7A43-AFD5-8D213058FFD6}" srcId="{692D5BC5-10B3-8B4A-9522-5F23C6514F7B}" destId="{C86F7038-B8AC-7D47-AA4C-F50AC70AD36B}" srcOrd="0" destOrd="0" parTransId="{D70C5588-86A5-6948-8F1D-A71DC0588B9A}" sibTransId="{96139D70-10C9-D14C-8089-53CF840BCF58}"/>
    <dgm:cxn modelId="{1FC87EA4-3163-6A47-9FE3-B1ECF464A57A}" type="presOf" srcId="{9BE0BD48-4127-474B-B78E-4C6768249821}" destId="{91D06DA5-3C7A-3B4E-B5AD-62F8A136B58D}" srcOrd="0" destOrd="0" presId="urn:microsoft.com/office/officeart/2005/8/layout/chevron2"/>
    <dgm:cxn modelId="{B8481AF3-B680-FD45-A858-0D7987B4EAD8}" srcId="{2EF36EE8-55E6-1745-AF5B-D82759BCF4D9}" destId="{D9A271A7-D98A-E04D-BBC1-E2590836DC59}" srcOrd="0" destOrd="0" parTransId="{EF43EECD-292C-0A48-9824-29187113308C}" sibTransId="{2F8164CF-A66D-4344-BA03-87D72680EFDF}"/>
    <dgm:cxn modelId="{17DE7501-B570-D849-9CB6-12BB0819BCCB}" type="presOf" srcId="{2EF36EE8-55E6-1745-AF5B-D82759BCF4D9}" destId="{555652CD-3FF5-E64B-9614-794A52AEC856}" srcOrd="0" destOrd="0" presId="urn:microsoft.com/office/officeart/2005/8/layout/chevron2"/>
    <dgm:cxn modelId="{A76C49BD-6EA7-7E40-9162-DEF5E9B5AA32}" type="presOf" srcId="{C86F7038-B8AC-7D47-AA4C-F50AC70AD36B}" destId="{F6BC2BAA-46B0-5E43-8DB4-28E3FE450006}" srcOrd="0" destOrd="0" presId="urn:microsoft.com/office/officeart/2005/8/layout/chevron2"/>
    <dgm:cxn modelId="{6EA164A4-280E-214C-9E21-D7B5358BB836}" type="presParOf" srcId="{91D06DA5-3C7A-3B4E-B5AD-62F8A136B58D}" destId="{77F89563-FE9B-3146-9535-86E95EC363F4}" srcOrd="0" destOrd="0" presId="urn:microsoft.com/office/officeart/2005/8/layout/chevron2"/>
    <dgm:cxn modelId="{091EB606-E538-A040-95AB-C52C3FF6AD9B}" type="presParOf" srcId="{77F89563-FE9B-3146-9535-86E95EC363F4}" destId="{3B308818-C96D-6B40-8FD4-9361505F86C7}" srcOrd="0" destOrd="0" presId="urn:microsoft.com/office/officeart/2005/8/layout/chevron2"/>
    <dgm:cxn modelId="{242F533F-ABF3-874D-85E4-0CD5ED0E6FF2}" type="presParOf" srcId="{77F89563-FE9B-3146-9535-86E95EC363F4}" destId="{F1DC1A2B-CA8D-4B46-903F-488A40B99EF7}" srcOrd="1" destOrd="0" presId="urn:microsoft.com/office/officeart/2005/8/layout/chevron2"/>
    <dgm:cxn modelId="{63B5A5F9-C1CA-B848-9737-A4F779756E5C}" type="presParOf" srcId="{91D06DA5-3C7A-3B4E-B5AD-62F8A136B58D}" destId="{8327AEF9-985B-104C-A076-F353F9DF24C2}" srcOrd="1" destOrd="0" presId="urn:microsoft.com/office/officeart/2005/8/layout/chevron2"/>
    <dgm:cxn modelId="{7A4225DC-46E9-2A45-8C36-61E53AC90876}" type="presParOf" srcId="{91D06DA5-3C7A-3B4E-B5AD-62F8A136B58D}" destId="{31ADEC40-B238-474D-BC5D-2D56F433421A}" srcOrd="2" destOrd="0" presId="urn:microsoft.com/office/officeart/2005/8/layout/chevron2"/>
    <dgm:cxn modelId="{F4C52D83-AB3F-D043-A5E3-0EA8D28DC711}" type="presParOf" srcId="{31ADEC40-B238-474D-BC5D-2D56F433421A}" destId="{45908E88-4C85-6C40-93C3-AA1025DC8282}" srcOrd="0" destOrd="0" presId="urn:microsoft.com/office/officeart/2005/8/layout/chevron2"/>
    <dgm:cxn modelId="{D30AE49F-65EF-BE46-9A46-0B710FE7A14B}" type="presParOf" srcId="{31ADEC40-B238-474D-BC5D-2D56F433421A}" destId="{FD66A2FD-9351-7346-A1B2-ECC29A550766}" srcOrd="1" destOrd="0" presId="urn:microsoft.com/office/officeart/2005/8/layout/chevron2"/>
    <dgm:cxn modelId="{33A696EE-A859-5046-9B69-58DE2BE43D1A}" type="presParOf" srcId="{91D06DA5-3C7A-3B4E-B5AD-62F8A136B58D}" destId="{2B91BF22-DA50-6548-9ECA-963A28D448A3}" srcOrd="3" destOrd="0" presId="urn:microsoft.com/office/officeart/2005/8/layout/chevron2"/>
    <dgm:cxn modelId="{A26C2694-AC35-6C43-A3E1-4FCFD21C0B7C}" type="presParOf" srcId="{91D06DA5-3C7A-3B4E-B5AD-62F8A136B58D}" destId="{F3868212-1C91-9A46-9327-73F71B2057BC}" srcOrd="4" destOrd="0" presId="urn:microsoft.com/office/officeart/2005/8/layout/chevron2"/>
    <dgm:cxn modelId="{CEA1726D-A2C6-F94D-998F-4422C28C0997}" type="presParOf" srcId="{F3868212-1C91-9A46-9327-73F71B2057BC}" destId="{555652CD-3FF5-E64B-9614-794A52AEC856}" srcOrd="0" destOrd="0" presId="urn:microsoft.com/office/officeart/2005/8/layout/chevron2"/>
    <dgm:cxn modelId="{93D11A51-045D-CA43-B40A-1A34310F02BB}" type="presParOf" srcId="{F3868212-1C91-9A46-9327-73F71B2057BC}" destId="{352D1260-A96B-774B-988C-762B8EF1BF30}" srcOrd="1" destOrd="0" presId="urn:microsoft.com/office/officeart/2005/8/layout/chevron2"/>
    <dgm:cxn modelId="{ED9DF65F-1923-8045-B57C-3CB76E700949}" type="presParOf" srcId="{91D06DA5-3C7A-3B4E-B5AD-62F8A136B58D}" destId="{17984FC2-4F05-AB4D-BBD5-9E4874636D8A}" srcOrd="5" destOrd="0" presId="urn:microsoft.com/office/officeart/2005/8/layout/chevron2"/>
    <dgm:cxn modelId="{7A1F4162-F9DE-D343-9FA6-BE5C559DA39F}" type="presParOf" srcId="{91D06DA5-3C7A-3B4E-B5AD-62F8A136B58D}" destId="{390D9F34-16E0-3D47-9665-0F13315EE5B7}" srcOrd="6" destOrd="0" presId="urn:microsoft.com/office/officeart/2005/8/layout/chevron2"/>
    <dgm:cxn modelId="{43C280BF-9D0C-4B41-B7D1-5B24901FDC06}" type="presParOf" srcId="{390D9F34-16E0-3D47-9665-0F13315EE5B7}" destId="{8CE84F57-6E9D-5245-9769-A1F859D94520}" srcOrd="0" destOrd="0" presId="urn:microsoft.com/office/officeart/2005/8/layout/chevron2"/>
    <dgm:cxn modelId="{737156D0-91E1-104B-9374-F09B33233639}" type="presParOf" srcId="{390D9F34-16E0-3D47-9665-0F13315EE5B7}" destId="{F6BC2BAA-46B0-5E43-8DB4-28E3FE450006}" srcOrd="1" destOrd="0" presId="urn:microsoft.com/office/officeart/2005/8/layout/chevron2"/>
    <dgm:cxn modelId="{12267DF8-295E-2246-B0FC-1FAEC2EF7799}" type="presParOf" srcId="{91D06DA5-3C7A-3B4E-B5AD-62F8A136B58D}" destId="{AA352078-BCB2-7943-BF11-25DEE36F5662}" srcOrd="7" destOrd="0" presId="urn:microsoft.com/office/officeart/2005/8/layout/chevron2"/>
    <dgm:cxn modelId="{5154057D-49BD-CD46-BE9A-9540995613BD}" type="presParOf" srcId="{91D06DA5-3C7A-3B4E-B5AD-62F8A136B58D}" destId="{D676D659-255C-6B4C-8A1E-6921BBC534A8}" srcOrd="8" destOrd="0" presId="urn:microsoft.com/office/officeart/2005/8/layout/chevron2"/>
    <dgm:cxn modelId="{CD1B05E9-3647-4A4A-A475-C4FC46CDC853}" type="presParOf" srcId="{D676D659-255C-6B4C-8A1E-6921BBC534A8}" destId="{ECE7C316-793A-AD47-81BF-A880871A02DE}" srcOrd="0" destOrd="0" presId="urn:microsoft.com/office/officeart/2005/8/layout/chevron2"/>
    <dgm:cxn modelId="{39060D65-1EE3-314D-A4B2-BECD0F1087A1}" type="presParOf" srcId="{D676D659-255C-6B4C-8A1E-6921BBC534A8}" destId="{1E32989C-E6E4-9D43-9174-B5A5EB68083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08818-C96D-6B40-8FD4-9361505F86C7}">
      <dsp:nvSpPr>
        <dsp:cNvPr id="0" name=""/>
        <dsp:cNvSpPr/>
      </dsp:nvSpPr>
      <dsp:spPr>
        <a:xfrm rot="5400000">
          <a:off x="-126706" y="127110"/>
          <a:ext cx="844709" cy="591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1" y="296051"/>
        <a:ext cx="591296" cy="253413"/>
      </dsp:txXfrm>
    </dsp:sp>
    <dsp:sp modelId="{F1DC1A2B-CA8D-4B46-903F-488A40B99EF7}">
      <dsp:nvSpPr>
        <dsp:cNvPr id="0" name=""/>
        <dsp:cNvSpPr/>
      </dsp:nvSpPr>
      <dsp:spPr>
        <a:xfrm rot="5400000">
          <a:off x="3467997" y="-2876297"/>
          <a:ext cx="549061" cy="6302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b="1" kern="1200" dirty="0" smtClean="0">
              <a:hlinkClick xmlns:r="http://schemas.openxmlformats.org/officeDocument/2006/relationships" r:id="rId1"/>
            </a:rPr>
            <a:t>European Commission</a:t>
          </a:r>
          <a:endParaRPr lang="en-US" sz="3400" kern="1200" dirty="0"/>
        </a:p>
      </dsp:txBody>
      <dsp:txXfrm rot="-5400000">
        <a:off x="591297" y="27206"/>
        <a:ext cx="6275660" cy="495455"/>
      </dsp:txXfrm>
    </dsp:sp>
    <dsp:sp modelId="{45908E88-4C85-6C40-93C3-AA1025DC8282}">
      <dsp:nvSpPr>
        <dsp:cNvPr id="0" name=""/>
        <dsp:cNvSpPr/>
      </dsp:nvSpPr>
      <dsp:spPr>
        <a:xfrm rot="5400000">
          <a:off x="-126706" y="850847"/>
          <a:ext cx="844709" cy="591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1" y="1019788"/>
        <a:ext cx="591296" cy="253413"/>
      </dsp:txXfrm>
    </dsp:sp>
    <dsp:sp modelId="{FD66A2FD-9351-7346-A1B2-ECC29A550766}">
      <dsp:nvSpPr>
        <dsp:cNvPr id="0" name=""/>
        <dsp:cNvSpPr/>
      </dsp:nvSpPr>
      <dsp:spPr>
        <a:xfrm rot="5400000">
          <a:off x="3467997" y="-2152560"/>
          <a:ext cx="549061" cy="6302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b="1" kern="1200" dirty="0" smtClean="0">
              <a:hlinkClick xmlns:r="http://schemas.openxmlformats.org/officeDocument/2006/relationships" r:id="rId2"/>
            </a:rPr>
            <a:t>Taxation and Customs Union</a:t>
          </a:r>
          <a:endParaRPr lang="en-US" sz="3400" kern="1200" dirty="0"/>
        </a:p>
      </dsp:txBody>
      <dsp:txXfrm rot="-5400000">
        <a:off x="591297" y="750943"/>
        <a:ext cx="6275660" cy="495455"/>
      </dsp:txXfrm>
    </dsp:sp>
    <dsp:sp modelId="{555652CD-3FF5-E64B-9614-794A52AEC856}">
      <dsp:nvSpPr>
        <dsp:cNvPr id="0" name=""/>
        <dsp:cNvSpPr/>
      </dsp:nvSpPr>
      <dsp:spPr>
        <a:xfrm rot="5400000">
          <a:off x="-126706" y="1574584"/>
          <a:ext cx="844709" cy="591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1" y="1743525"/>
        <a:ext cx="591296" cy="253413"/>
      </dsp:txXfrm>
    </dsp:sp>
    <dsp:sp modelId="{352D1260-A96B-774B-988C-762B8EF1BF30}">
      <dsp:nvSpPr>
        <dsp:cNvPr id="0" name=""/>
        <dsp:cNvSpPr/>
      </dsp:nvSpPr>
      <dsp:spPr>
        <a:xfrm rot="5400000">
          <a:off x="3467997" y="-1428823"/>
          <a:ext cx="549061" cy="6302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b="1" kern="1200" dirty="0" smtClean="0">
              <a:hlinkClick xmlns:r="http://schemas.openxmlformats.org/officeDocument/2006/relationships" r:id="rId3"/>
            </a:rPr>
            <a:t>Databases</a:t>
          </a:r>
          <a:endParaRPr lang="en-US" sz="3400" kern="1200" dirty="0"/>
        </a:p>
      </dsp:txBody>
      <dsp:txXfrm rot="-5400000">
        <a:off x="591297" y="1474680"/>
        <a:ext cx="6275660" cy="495455"/>
      </dsp:txXfrm>
    </dsp:sp>
    <dsp:sp modelId="{8CE84F57-6E9D-5245-9769-A1F859D94520}">
      <dsp:nvSpPr>
        <dsp:cNvPr id="0" name=""/>
        <dsp:cNvSpPr/>
      </dsp:nvSpPr>
      <dsp:spPr>
        <a:xfrm rot="5400000">
          <a:off x="-126706" y="2298321"/>
          <a:ext cx="844709" cy="591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1" y="2467262"/>
        <a:ext cx="591296" cy="253413"/>
      </dsp:txXfrm>
    </dsp:sp>
    <dsp:sp modelId="{F6BC2BAA-46B0-5E43-8DB4-28E3FE450006}">
      <dsp:nvSpPr>
        <dsp:cNvPr id="0" name=""/>
        <dsp:cNvSpPr/>
      </dsp:nvSpPr>
      <dsp:spPr>
        <a:xfrm rot="5400000">
          <a:off x="3467997" y="-705086"/>
          <a:ext cx="549061" cy="6302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b="1" kern="1200" dirty="0" smtClean="0">
              <a:hlinkClick xmlns:r="http://schemas.openxmlformats.org/officeDocument/2006/relationships" r:id="rId4"/>
            </a:rPr>
            <a:t>TARIC</a:t>
          </a:r>
          <a:endParaRPr lang="en-US" sz="3400" kern="1200" dirty="0"/>
        </a:p>
      </dsp:txBody>
      <dsp:txXfrm rot="-5400000">
        <a:off x="591297" y="2198417"/>
        <a:ext cx="6275660" cy="495455"/>
      </dsp:txXfrm>
    </dsp:sp>
    <dsp:sp modelId="{ECE7C316-793A-AD47-81BF-A880871A02DE}">
      <dsp:nvSpPr>
        <dsp:cNvPr id="0" name=""/>
        <dsp:cNvSpPr/>
      </dsp:nvSpPr>
      <dsp:spPr>
        <a:xfrm rot="5400000">
          <a:off x="-126706" y="3022057"/>
          <a:ext cx="844709" cy="591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1" y="3190998"/>
        <a:ext cx="591296" cy="253413"/>
      </dsp:txXfrm>
    </dsp:sp>
    <dsp:sp modelId="{1E32989C-E6E4-9D43-9174-B5A5EB680832}">
      <dsp:nvSpPr>
        <dsp:cNvPr id="0" name=""/>
        <dsp:cNvSpPr/>
      </dsp:nvSpPr>
      <dsp:spPr>
        <a:xfrm rot="5400000">
          <a:off x="3467997" y="18650"/>
          <a:ext cx="549061" cy="6302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b="1" kern="1200" dirty="0" smtClean="0"/>
            <a:t>Tariff quota consultation</a:t>
          </a:r>
          <a:endParaRPr lang="en-US" sz="3400" kern="1200" dirty="0"/>
        </a:p>
      </dsp:txBody>
      <dsp:txXfrm rot="-5400000">
        <a:off x="591297" y="2922154"/>
        <a:ext cx="6275660" cy="495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/>
          <p:cNvSpPr/>
          <p:nvPr/>
        </p:nvSpPr>
        <p:spPr>
          <a:xfrm>
            <a:off x="2220913" y="6110288"/>
            <a:ext cx="193675" cy="67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Rectangle 2"/>
          <p:cNvSpPr>
            <a:spLocks/>
          </p:cNvSpPr>
          <p:nvPr/>
        </p:nvSpPr>
        <p:spPr bwMode="auto">
          <a:xfrm>
            <a:off x="0" y="6110288"/>
            <a:ext cx="2260600" cy="673100"/>
          </a:xfrm>
          <a:prstGeom prst="rect">
            <a:avLst/>
          </a:prstGeom>
          <a:solidFill>
            <a:srgbClr val="BD0C2B"/>
          </a:solidFill>
          <a:ln>
            <a:noFill/>
          </a:ln>
          <a:extLst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2357438" y="6113463"/>
            <a:ext cx="6799262" cy="669925"/>
          </a:xfrm>
          <a:prstGeom prst="rect">
            <a:avLst/>
          </a:prstGeom>
          <a:solidFill>
            <a:srgbClr val="1A2B59"/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2414588" y="6113463"/>
            <a:ext cx="6565900" cy="669925"/>
          </a:xfrm>
          <a:prstGeom prst="rect">
            <a:avLst/>
          </a:prstGeom>
          <a:noFill/>
          <a:ln>
            <a:noFill/>
          </a:ln>
          <a:extLst/>
        </p:spPr>
        <p:txBody>
          <a:bodyPr lIns="38100" tIns="38100" rIns="38100" bIns="3810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spc="130" dirty="0">
                <a:solidFill>
                  <a:srgbClr val="FFFFFF"/>
                </a:solidFill>
                <a:latin typeface="Trebuchet MS" charset="0"/>
                <a:sym typeface="Trebuchet MS Italic" charset="0"/>
              </a:rPr>
              <a:t>Uniting Leading Companies from over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spc="130" dirty="0">
                <a:solidFill>
                  <a:srgbClr val="FFFFFF"/>
                </a:solidFill>
                <a:latin typeface="Trebuchet MS" charset="0"/>
                <a:sym typeface="Trebuchet MS Italic" charset="0"/>
              </a:rPr>
              <a:t>50 Nations Across the Globe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76213" y="6275388"/>
            <a:ext cx="2044700" cy="349250"/>
          </a:xfrm>
          <a:prstGeom prst="rect">
            <a:avLst/>
          </a:prstGeom>
          <a:noFill/>
          <a:ln>
            <a:noFill/>
          </a:ln>
          <a:extLst/>
        </p:spPr>
        <p:txBody>
          <a:bodyPr lIns="25400" tIns="25400" rIns="25400" bIns="254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Trebuchet MS Bold" charset="0"/>
                <a:sym typeface="Trebuchet MS Bold" charset="0"/>
              </a:rPr>
              <a:t>www.chamber.ua</a:t>
            </a:r>
          </a:p>
        </p:txBody>
      </p:sp>
      <p:pic>
        <p:nvPicPr>
          <p:cNvPr id="7" name="Изображение 10" descr="ACC Logo - NORMAL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7788" y="1812925"/>
            <a:ext cx="6448425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8"/>
          <p:cNvSpPr/>
          <p:nvPr/>
        </p:nvSpPr>
        <p:spPr>
          <a:xfrm>
            <a:off x="2220913" y="6110288"/>
            <a:ext cx="193675" cy="67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0" y="6110288"/>
            <a:ext cx="2260600" cy="673100"/>
          </a:xfrm>
          <a:prstGeom prst="rect">
            <a:avLst/>
          </a:prstGeom>
          <a:solidFill>
            <a:srgbClr val="BD0C2B"/>
          </a:solidFill>
          <a:ln>
            <a:noFill/>
          </a:ln>
          <a:extLst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2357438" y="6113463"/>
            <a:ext cx="6799262" cy="669925"/>
          </a:xfrm>
          <a:prstGeom prst="rect">
            <a:avLst/>
          </a:prstGeom>
          <a:solidFill>
            <a:srgbClr val="1A2B59"/>
          </a:solidFill>
          <a:ln>
            <a:noFill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2414588" y="6113463"/>
            <a:ext cx="6565900" cy="669925"/>
          </a:xfrm>
          <a:prstGeom prst="rect">
            <a:avLst/>
          </a:prstGeom>
          <a:noFill/>
          <a:ln>
            <a:noFill/>
          </a:ln>
          <a:extLst/>
        </p:spPr>
        <p:txBody>
          <a:bodyPr lIns="38100" tIns="38100" rIns="38100" bIns="3810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spc="130" dirty="0">
                <a:solidFill>
                  <a:srgbClr val="FFFFFF"/>
                </a:solidFill>
                <a:latin typeface="Trebuchet MS" charset="0"/>
                <a:sym typeface="Trebuchet MS Italic" charset="0"/>
              </a:rPr>
              <a:t>Об’єднуємо провідні компанії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spc="130" dirty="0">
                <a:solidFill>
                  <a:srgbClr val="FFFFFF"/>
                </a:solidFill>
                <a:latin typeface="Trebuchet MS" charset="0"/>
                <a:sym typeface="Trebuchet MS Italic" charset="0"/>
              </a:rPr>
              <a:t>з</a:t>
            </a:r>
            <a:r>
              <a:rPr lang="uk-UA" i="1" spc="130" dirty="0">
                <a:solidFill>
                  <a:srgbClr val="FFFFFF"/>
                </a:solidFill>
                <a:latin typeface="Trebuchet MS" charset="0"/>
                <a:sym typeface="Trebuchet MS Italic" charset="0"/>
              </a:rPr>
              <a:t> понад 50 країн світу</a:t>
            </a:r>
            <a:endParaRPr lang="en-US" i="1" spc="130" dirty="0">
              <a:solidFill>
                <a:srgbClr val="FFFFFF"/>
              </a:solidFill>
              <a:latin typeface="Trebuchet MS" charset="0"/>
              <a:sym typeface="Trebuchet MS Italic" charset="0"/>
            </a:endParaRPr>
          </a:p>
        </p:txBody>
      </p:sp>
      <p:sp>
        <p:nvSpPr>
          <p:cNvPr id="12" name="Rectangle 5"/>
          <p:cNvSpPr>
            <a:spLocks/>
          </p:cNvSpPr>
          <p:nvPr/>
        </p:nvSpPr>
        <p:spPr bwMode="auto">
          <a:xfrm>
            <a:off x="176213" y="6275388"/>
            <a:ext cx="2044700" cy="349250"/>
          </a:xfrm>
          <a:prstGeom prst="rect">
            <a:avLst/>
          </a:prstGeom>
          <a:noFill/>
          <a:ln>
            <a:noFill/>
          </a:ln>
          <a:extLst/>
        </p:spPr>
        <p:txBody>
          <a:bodyPr lIns="25400" tIns="25400" rIns="25400" bIns="254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Trebuchet MS Bold" charset="0"/>
                <a:sym typeface="Trebuchet MS Bold" charset="0"/>
              </a:rPr>
              <a:t>www.chamber.ua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1ECD64-6C57-4B49-9301-551D825820C3}" type="datetimeFigureOut">
              <a:rPr lang="ru-RU"/>
              <a:pPr>
                <a:defRPr/>
              </a:pPr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2E4AB7E-82E0-409A-A1A8-0DEF83127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0"/>
          </p:nvPr>
        </p:nvSpPr>
        <p:spPr>
          <a:xfrm>
            <a:off x="611560" y="620688"/>
            <a:ext cx="7848872" cy="53292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irst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173163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36663"/>
            <a:ext cx="9144000" cy="14763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6"/>
          <p:cNvSpPr/>
          <p:nvPr/>
        </p:nvSpPr>
        <p:spPr>
          <a:xfrm>
            <a:off x="0" y="1236663"/>
            <a:ext cx="9144000" cy="14763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9397"/>
            <a:ext cx="8229600" cy="1060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st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73163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6"/>
          <p:cNvSpPr/>
          <p:nvPr/>
        </p:nvSpPr>
        <p:spPr>
          <a:xfrm>
            <a:off x="0" y="1236663"/>
            <a:ext cx="9144000" cy="14763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9"/>
          <p:cNvSpPr/>
          <p:nvPr/>
        </p:nvSpPr>
        <p:spPr>
          <a:xfrm>
            <a:off x="0" y="1236663"/>
            <a:ext cx="9144000" cy="14763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Название 1"/>
          <p:cNvSpPr>
            <a:spLocks noGrp="1"/>
          </p:cNvSpPr>
          <p:nvPr>
            <p:ph type="title"/>
          </p:nvPr>
        </p:nvSpPr>
        <p:spPr>
          <a:xfrm>
            <a:off x="457200" y="29397"/>
            <a:ext cx="8229600" cy="1060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90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90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st 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173163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8"/>
          <p:cNvSpPr/>
          <p:nvPr/>
        </p:nvSpPr>
        <p:spPr>
          <a:xfrm>
            <a:off x="0" y="1236663"/>
            <a:ext cx="9144000" cy="14763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11"/>
          <p:cNvSpPr/>
          <p:nvPr/>
        </p:nvSpPr>
        <p:spPr>
          <a:xfrm>
            <a:off x="0" y="1236663"/>
            <a:ext cx="9144000" cy="14763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Название 1"/>
          <p:cNvSpPr>
            <a:spLocks noGrp="1"/>
          </p:cNvSpPr>
          <p:nvPr>
            <p:ph type="title"/>
          </p:nvPr>
        </p:nvSpPr>
        <p:spPr>
          <a:xfrm>
            <a:off x="457200" y="29397"/>
            <a:ext cx="8229600" cy="1060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685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685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ond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/>
        </p:nvSpPr>
        <p:spPr>
          <a:xfrm>
            <a:off x="660400" y="1101725"/>
            <a:ext cx="8483600" cy="1412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3"/>
          <p:cNvSpPr/>
          <p:nvPr/>
        </p:nvSpPr>
        <p:spPr>
          <a:xfrm>
            <a:off x="0" y="1101725"/>
            <a:ext cx="582613" cy="141288"/>
          </a:xfrm>
          <a:prstGeom prst="rect">
            <a:avLst/>
          </a:prstGeom>
          <a:solidFill>
            <a:srgbClr val="BD0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0400" y="1101725"/>
            <a:ext cx="8483600" cy="1412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101725"/>
            <a:ext cx="582613" cy="141288"/>
          </a:xfrm>
          <a:prstGeom prst="rect">
            <a:avLst/>
          </a:prstGeom>
          <a:solidFill>
            <a:srgbClr val="BD0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81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азвание 1"/>
          <p:cNvSpPr>
            <a:spLocks noGrp="1"/>
          </p:cNvSpPr>
          <p:nvPr>
            <p:ph type="title"/>
          </p:nvPr>
        </p:nvSpPr>
        <p:spPr>
          <a:xfrm>
            <a:off x="457200" y="-7596"/>
            <a:ext cx="8229600" cy="106033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ond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2"/>
          <p:cNvSpPr/>
          <p:nvPr/>
        </p:nvSpPr>
        <p:spPr>
          <a:xfrm>
            <a:off x="660400" y="1101725"/>
            <a:ext cx="8483600" cy="1412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3"/>
          <p:cNvSpPr/>
          <p:nvPr/>
        </p:nvSpPr>
        <p:spPr>
          <a:xfrm>
            <a:off x="0" y="1101725"/>
            <a:ext cx="582613" cy="141288"/>
          </a:xfrm>
          <a:prstGeom prst="rect">
            <a:avLst/>
          </a:prstGeom>
          <a:solidFill>
            <a:srgbClr val="BD0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60400" y="1101725"/>
            <a:ext cx="8483600" cy="1412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101725"/>
            <a:ext cx="582613" cy="141288"/>
          </a:xfrm>
          <a:prstGeom prst="rect">
            <a:avLst/>
          </a:prstGeom>
          <a:solidFill>
            <a:srgbClr val="BD0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90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90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Название 1"/>
          <p:cNvSpPr>
            <a:spLocks noGrp="1"/>
          </p:cNvSpPr>
          <p:nvPr>
            <p:ph type="title"/>
          </p:nvPr>
        </p:nvSpPr>
        <p:spPr>
          <a:xfrm>
            <a:off x="457200" y="-7596"/>
            <a:ext cx="8229600" cy="106033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ond 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2"/>
          <p:cNvSpPr/>
          <p:nvPr/>
        </p:nvSpPr>
        <p:spPr>
          <a:xfrm>
            <a:off x="660400" y="1101725"/>
            <a:ext cx="8483600" cy="1412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3"/>
          <p:cNvSpPr/>
          <p:nvPr/>
        </p:nvSpPr>
        <p:spPr>
          <a:xfrm>
            <a:off x="0" y="1101725"/>
            <a:ext cx="582613" cy="141288"/>
          </a:xfrm>
          <a:prstGeom prst="rect">
            <a:avLst/>
          </a:prstGeom>
          <a:solidFill>
            <a:srgbClr val="BD0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0"/>
          <p:cNvSpPr/>
          <p:nvPr/>
        </p:nvSpPr>
        <p:spPr>
          <a:xfrm>
            <a:off x="660400" y="1101725"/>
            <a:ext cx="8483600" cy="1412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1"/>
          <p:cNvSpPr/>
          <p:nvPr/>
        </p:nvSpPr>
        <p:spPr>
          <a:xfrm>
            <a:off x="0" y="1101725"/>
            <a:ext cx="582613" cy="141288"/>
          </a:xfrm>
          <a:prstGeom prst="rect">
            <a:avLst/>
          </a:prstGeom>
          <a:solidFill>
            <a:srgbClr val="BD0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685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685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Название 1"/>
          <p:cNvSpPr>
            <a:spLocks noGrp="1"/>
          </p:cNvSpPr>
          <p:nvPr>
            <p:ph type="title"/>
          </p:nvPr>
        </p:nvSpPr>
        <p:spPr>
          <a:xfrm>
            <a:off x="457200" y="-7596"/>
            <a:ext cx="8229600" cy="106033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 txBox="1">
            <a:spLocks/>
          </p:cNvSpPr>
          <p:nvPr/>
        </p:nvSpPr>
        <p:spPr>
          <a:xfrm>
            <a:off x="396875" y="4754563"/>
            <a:ext cx="8229600" cy="1905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www.chamber.ua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468313" y="1125538"/>
            <a:ext cx="8229600" cy="29003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6000">
                <a:latin typeface="Trebuchet MS" pitchFamily="34" charset="0"/>
              </a:rPr>
              <a:t>Дякуємо за увагу</a:t>
            </a:r>
            <a:endParaRPr lang="ru-RU" sz="2800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  <a:alpha val="34000"/>
              </a:schemeClr>
            </a:gs>
            <a:gs pos="100000">
              <a:srgbClr val="FFFFFF"/>
            </a:gs>
          </a:gsLst>
          <a:lin ang="194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126163"/>
            <a:ext cx="8483600" cy="139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561388" y="6126163"/>
            <a:ext cx="582612" cy="139700"/>
          </a:xfrm>
          <a:prstGeom prst="rect">
            <a:avLst/>
          </a:prstGeom>
          <a:solidFill>
            <a:srgbClr val="BD0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935538" y="6319838"/>
            <a:ext cx="35972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400" i="1">
                <a:solidFill>
                  <a:srgbClr val="BD0C2B"/>
                </a:solidFill>
                <a:latin typeface="Trebuchet MS" pitchFamily="34" charset="0"/>
              </a:rPr>
              <a:t>Ключ до Вашого Успіху</a:t>
            </a:r>
            <a:endParaRPr lang="ru-RU" sz="2400" i="1">
              <a:solidFill>
                <a:srgbClr val="BD0C2B"/>
              </a:solidFill>
              <a:latin typeface="Trebuchet MS" pitchFamily="34" charset="0"/>
            </a:endParaRPr>
          </a:p>
        </p:txBody>
      </p:sp>
      <p:pic>
        <p:nvPicPr>
          <p:cNvPr id="1031" name="Изображение 3" descr="ACC Logo - NORMAL.eps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88963" y="6334125"/>
            <a:ext cx="95885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Изображение 8" descr="ACC Logo - NORMAL.eps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88963" y="6334125"/>
            <a:ext cx="95885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/>
          <a:ea typeface="+mj-ea"/>
          <a:cs typeface="Trebuchet M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>
                <a:latin typeface="Trebuchet MS" pitchFamily="34" charset="0"/>
              </a:rPr>
              <a:t>Актуальна лібералізація торгівлі України з ЄС</a:t>
            </a:r>
            <a:endParaRPr lang="ru-RU" smtClean="0">
              <a:latin typeface="Trebuchet MS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mtClean="0">
                <a:solidFill>
                  <a:srgbClr val="8B8D9A"/>
                </a:solidFill>
                <a:latin typeface="Trebuchet MS" pitchFamily="34" charset="0"/>
              </a:rPr>
              <a:t>Тарас Качка.</a:t>
            </a:r>
          </a:p>
          <a:p>
            <a:r>
              <a:rPr lang="uk-UA" smtClean="0">
                <a:solidFill>
                  <a:srgbClr val="8B8D9A"/>
                </a:solidFill>
                <a:latin typeface="Trebuchet MS" pitchFamily="34" charset="0"/>
              </a:rPr>
              <a:t>Американська Торгівельна Палата</a:t>
            </a:r>
            <a:r>
              <a:rPr lang="en-US" smtClean="0">
                <a:solidFill>
                  <a:srgbClr val="8B8D9A"/>
                </a:solidFill>
                <a:latin typeface="Trebuchet MS" pitchFamily="34" charset="0"/>
              </a:rPr>
              <a:t> </a:t>
            </a:r>
            <a:r>
              <a:rPr lang="uk-UA" smtClean="0">
                <a:solidFill>
                  <a:srgbClr val="8B8D9A"/>
                </a:solidFill>
                <a:latin typeface="Trebuchet MS" pitchFamily="34" charset="0"/>
              </a:rPr>
              <a:t>в Україні</a:t>
            </a:r>
            <a:endParaRPr lang="en-US" smtClean="0">
              <a:solidFill>
                <a:srgbClr val="8B8D9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азвание 3"/>
          <p:cNvSpPr>
            <a:spLocks noGrp="1"/>
          </p:cNvSpPr>
          <p:nvPr>
            <p:ph type="title"/>
          </p:nvPr>
        </p:nvSpPr>
        <p:spPr>
          <a:xfrm>
            <a:off x="457200" y="30163"/>
            <a:ext cx="8229600" cy="1058862"/>
          </a:xfrm>
        </p:spPr>
        <p:txBody>
          <a:bodyPr/>
          <a:lstStyle/>
          <a:p>
            <a:r>
              <a:rPr lang="uk-UA" smtClean="0">
                <a:latin typeface="Trebuchet MS" pitchFamily="34" charset="0"/>
              </a:rPr>
              <a:t>Імпортні квоти</a:t>
            </a:r>
            <a:endParaRPr lang="ru-RU" smtClean="0">
              <a:latin typeface="Trebuchet MS" pitchFamily="34" charset="0"/>
            </a:endParaRPr>
          </a:p>
        </p:txBody>
      </p:sp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457200" y="1790700"/>
            <a:ext cx="8066088" cy="328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>
                <a:latin typeface="Trebuchet MS" pitchFamily="34" charset="0"/>
              </a:rPr>
              <a:t>COMMISSION IMPLEMENTING REGULATION (EU) No 413/2014 of 23 April 2014 opening and providing for the administration of Union import tariff quotas for poultry</a:t>
            </a:r>
            <a:r>
              <a:rPr lang="uk-UA" sz="2800" b="1">
                <a:latin typeface="Trebuchet MS" pitchFamily="34" charset="0"/>
              </a:rPr>
              <a:t> </a:t>
            </a:r>
            <a:r>
              <a:rPr lang="en-US" sz="2800" b="1">
                <a:latin typeface="Trebuchet MS" pitchFamily="34" charset="0"/>
              </a:rPr>
              <a:t>meat originating in Ukraine</a:t>
            </a:r>
            <a:endParaRPr lang="en-US" sz="280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Название 3"/>
          <p:cNvSpPr>
            <a:spLocks noGrp="1"/>
          </p:cNvSpPr>
          <p:nvPr>
            <p:ph type="title"/>
          </p:nvPr>
        </p:nvSpPr>
        <p:spPr>
          <a:xfrm>
            <a:off x="457200" y="30163"/>
            <a:ext cx="8229600" cy="1058862"/>
          </a:xfrm>
        </p:spPr>
        <p:txBody>
          <a:bodyPr/>
          <a:lstStyle/>
          <a:p>
            <a:r>
              <a:rPr lang="ru-RU" smtClean="0">
                <a:latin typeface="Trebuchet MS" pitchFamily="34" charset="0"/>
              </a:rPr>
              <a:t>Текст угоди</a:t>
            </a:r>
          </a:p>
        </p:txBody>
      </p:sp>
      <p:grpSp>
        <p:nvGrpSpPr>
          <p:cNvPr id="13314" name="Группа 12"/>
          <p:cNvGrpSpPr>
            <a:grpSpLocks/>
          </p:cNvGrpSpPr>
          <p:nvPr/>
        </p:nvGrpSpPr>
        <p:grpSpPr bwMode="auto">
          <a:xfrm>
            <a:off x="692150" y="2008188"/>
            <a:ext cx="7759700" cy="3425825"/>
            <a:chOff x="740389" y="2008408"/>
            <a:chExt cx="7758863" cy="3425668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/>
            </a:blip>
            <a:srcRect/>
            <a:stretch>
              <a:fillRect/>
            </a:stretch>
          </p:blipFill>
          <p:spPr bwMode="auto">
            <a:xfrm>
              <a:off x="740389" y="2009672"/>
              <a:ext cx="3578094" cy="3424404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  <a:ex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>
              <a:extLst/>
            </a:blip>
            <a:srcRect/>
            <a:stretch>
              <a:fillRect/>
            </a:stretch>
          </p:blipFill>
          <p:spPr bwMode="auto">
            <a:xfrm>
              <a:off x="4748291" y="2008408"/>
              <a:ext cx="3750961" cy="3399117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  <a:ex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Название 3"/>
          <p:cNvSpPr>
            <a:spLocks noGrp="1"/>
          </p:cNvSpPr>
          <p:nvPr>
            <p:ph type="title"/>
          </p:nvPr>
        </p:nvSpPr>
        <p:spPr>
          <a:xfrm>
            <a:off x="457200" y="30163"/>
            <a:ext cx="8229600" cy="1058862"/>
          </a:xfrm>
        </p:spPr>
        <p:txBody>
          <a:bodyPr/>
          <a:lstStyle/>
          <a:p>
            <a:r>
              <a:rPr lang="uk-UA" smtClean="0">
                <a:latin typeface="Trebuchet MS" pitchFamily="34" charset="0"/>
              </a:rPr>
              <a:t>Додаток І-А</a:t>
            </a:r>
            <a:endParaRPr lang="ru-RU" smtClean="0">
              <a:latin typeface="Trebuchet MS" pitchFamily="34" charset="0"/>
            </a:endParaRPr>
          </a:p>
        </p:txBody>
      </p:sp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1504950" y="1231900"/>
            <a:ext cx="6142038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uk-UA" sz="3200">
                <a:latin typeface="Trebuchet MS" pitchFamily="34" charset="0"/>
              </a:rPr>
              <a:t>Таблиця зобов'язань України 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uk-UA" sz="3200">
                <a:latin typeface="Trebuchet MS" pitchFamily="34" charset="0"/>
              </a:rPr>
              <a:t>Таблиця зобов'язань ЄС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457200" y="2942168"/>
            <a:ext cx="8217477" cy="28330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Название 3"/>
          <p:cNvSpPr>
            <a:spLocks noGrp="1"/>
          </p:cNvSpPr>
          <p:nvPr>
            <p:ph type="title"/>
          </p:nvPr>
        </p:nvSpPr>
        <p:spPr>
          <a:xfrm>
            <a:off x="457200" y="30163"/>
            <a:ext cx="8229600" cy="1058862"/>
          </a:xfrm>
        </p:spPr>
        <p:txBody>
          <a:bodyPr/>
          <a:lstStyle/>
          <a:p>
            <a:r>
              <a:rPr lang="ru-RU" smtClean="0">
                <a:latin typeface="Trebuchet MS" pitchFamily="34" charset="0"/>
              </a:rPr>
              <a:t>Автономн</a:t>
            </a:r>
            <a:r>
              <a:rPr lang="uk-UA" smtClean="0">
                <a:latin typeface="Trebuchet MS" pitchFamily="34" charset="0"/>
              </a:rPr>
              <a:t>і преференції</a:t>
            </a:r>
            <a:endParaRPr lang="ru-RU" smtClean="0">
              <a:latin typeface="Trebuchet MS" pitchFamily="34" charset="0"/>
            </a:endParaRPr>
          </a:p>
        </p:txBody>
      </p:sp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457200" y="1887538"/>
            <a:ext cx="8066088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en-US" sz="2400">
                <a:latin typeface="Trebuchet MS" pitchFamily="34" charset="0"/>
              </a:rPr>
              <a:t>Regulation (EU) </a:t>
            </a:r>
            <a:r>
              <a:rPr lang="en-US" sz="2400" b="1">
                <a:latin typeface="Trebuchet MS" pitchFamily="34" charset="0"/>
              </a:rPr>
              <a:t>No 374/2014 </a:t>
            </a:r>
            <a:r>
              <a:rPr lang="en-US" sz="2400">
                <a:latin typeface="Trebuchet MS" pitchFamily="34" charset="0"/>
              </a:rPr>
              <a:t>of the European Parliament and of the Council of </a:t>
            </a:r>
            <a:r>
              <a:rPr lang="en-US" sz="2400" b="1">
                <a:latin typeface="Trebuchet MS" pitchFamily="34" charset="0"/>
              </a:rPr>
              <a:t>16 April 2014 </a:t>
            </a:r>
            <a:r>
              <a:rPr lang="en-US" sz="2400">
                <a:latin typeface="Trebuchet MS" pitchFamily="34" charset="0"/>
              </a:rPr>
              <a:t>on        the reduction or elimination of customs duties on goods originating in Ukraine</a:t>
            </a:r>
            <a:endParaRPr lang="uk-UA" sz="2400">
              <a:latin typeface="Trebuchet MS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>
                <a:latin typeface="Trebuchet MS" pitchFamily="34" charset="0"/>
              </a:rPr>
              <a:t>Official Journal L 118 </a:t>
            </a:r>
            <a:r>
              <a:rPr lang="en-US" sz="2400" b="1">
                <a:latin typeface="Trebuchet MS" pitchFamily="34" charset="0"/>
              </a:rPr>
              <a:t>22 April 2014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457200" y="30163"/>
            <a:ext cx="8229600" cy="1058862"/>
          </a:xfrm>
        </p:spPr>
        <p:txBody>
          <a:bodyPr>
            <a:normAutofit/>
          </a:bodyPr>
          <a:lstStyle/>
          <a:p>
            <a:r>
              <a:rPr lang="ru-RU" sz="4000" smtClean="0">
                <a:latin typeface="Trebuchet MS" pitchFamily="34" charset="0"/>
              </a:rPr>
              <a:t>Приклад зобовязань по тарифах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7200" y="5038725"/>
            <a:ext cx="80660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94962"/>
          <a:ext cx="8305800" cy="449580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28489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5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solidFill>
                            <a:schemeClr val="bg1"/>
                          </a:solidFill>
                          <a:effectLst/>
                        </a:rPr>
                        <a:t>– Birds</a:t>
                      </a:r>
                      <a:endParaRPr lang="en-US" sz="15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489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0106 31 00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– – Birds of prey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Free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3535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0106 32 00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solidFill>
                            <a:schemeClr val="bg1"/>
                          </a:solidFill>
                          <a:effectLst/>
                        </a:rPr>
                        <a:t>– – </a:t>
                      </a:r>
                      <a:r>
                        <a:rPr lang="en-US" sz="1500" dirty="0" err="1">
                          <a:solidFill>
                            <a:schemeClr val="bg1"/>
                          </a:solidFill>
                          <a:effectLst/>
                        </a:rPr>
                        <a:t>Psittaciformes</a:t>
                      </a:r>
                      <a:r>
                        <a:rPr lang="en-US" sz="1500" dirty="0">
                          <a:solidFill>
                            <a:schemeClr val="bg1"/>
                          </a:solidFill>
                          <a:effectLst/>
                        </a:rPr>
                        <a:t> (including parrots, parakeets, macaws </a:t>
                      </a:r>
                      <a:r>
                        <a:rPr lang="en-US" sz="1500" dirty="0" smtClean="0">
                          <a:solidFill>
                            <a:schemeClr val="bg1"/>
                          </a:solidFill>
                          <a:effectLst/>
                        </a:rPr>
                        <a:t> and </a:t>
                      </a:r>
                      <a:r>
                        <a:rPr lang="en-US" sz="1500" dirty="0">
                          <a:solidFill>
                            <a:schemeClr val="bg1"/>
                          </a:solidFill>
                          <a:effectLst/>
                        </a:rPr>
                        <a:t>cockatoos)</a:t>
                      </a:r>
                      <a:endParaRPr lang="en-US" sz="15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Free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8520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solidFill>
                            <a:schemeClr val="bg1"/>
                          </a:solidFill>
                          <a:effectLst/>
                        </a:rPr>
                        <a:t>02</a:t>
                      </a:r>
                      <a:endParaRPr lang="en-US" sz="15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CHAPTER 2 – MEAT AND EDIBLE MEAT OFFAL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8520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0201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Meat of bovine animals, fresh or chilled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8520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0201 10 00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– Carcases and half-carcases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12,8 + 176,8 EUR/100 kg/net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TRQ_Beef (12 000 t expressed in net weight)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5048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>
                          <a:solidFill>
                            <a:schemeClr val="bg1"/>
                          </a:solidFill>
                          <a:effectLst/>
                        </a:rPr>
                        <a:t>0201 20</a:t>
                      </a:r>
                      <a:endParaRPr lang="en-US" sz="150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solidFill>
                            <a:schemeClr val="bg1"/>
                          </a:solidFill>
                          <a:effectLst/>
                        </a:rPr>
                        <a:t>– Other cuts </a:t>
                      </a:r>
                      <a:r>
                        <a:rPr lang="en-US" sz="1500" dirty="0" smtClean="0">
                          <a:solidFill>
                            <a:schemeClr val="bg1"/>
                          </a:solidFill>
                          <a:effectLst/>
                        </a:rPr>
                        <a:t>with   </a:t>
                      </a:r>
                      <a:r>
                        <a:rPr lang="en-US" sz="1500" dirty="0">
                          <a:solidFill>
                            <a:schemeClr val="bg1"/>
                          </a:solidFill>
                          <a:effectLst/>
                        </a:rPr>
                        <a:t>bone in</a:t>
                      </a:r>
                      <a:endParaRPr lang="en-US" sz="150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31855" marR="12742" marT="12742" marB="12742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solidFill>
                          <a:schemeClr val="bg1"/>
                        </a:solidFill>
                      </a:endParaRPr>
                    </a:p>
                  </a:txBody>
                  <a:tcPr marL="61162" marR="61162" marT="30581" marB="30581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marL="61162" marR="61162" marT="30581" marB="30581"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азвание 3"/>
          <p:cNvSpPr>
            <a:spLocks noGrp="1"/>
          </p:cNvSpPr>
          <p:nvPr>
            <p:ph type="title"/>
          </p:nvPr>
        </p:nvSpPr>
        <p:spPr>
          <a:xfrm>
            <a:off x="457200" y="30163"/>
            <a:ext cx="8229600" cy="1058862"/>
          </a:xfrm>
        </p:spPr>
        <p:txBody>
          <a:bodyPr/>
          <a:lstStyle/>
          <a:p>
            <a:r>
              <a:rPr lang="uk-UA" smtClean="0">
                <a:latin typeface="Trebuchet MS" pitchFamily="34" charset="0"/>
              </a:rPr>
              <a:t>Фрукти/овочі</a:t>
            </a:r>
            <a:endParaRPr lang="ru-RU" smtClean="0">
              <a:latin typeface="Trebuchet MS" pitchFamily="34" charset="0"/>
            </a:endParaRPr>
          </a:p>
        </p:txBody>
      </p:sp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609600" y="1363663"/>
            <a:ext cx="79248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300">
                <a:latin typeface="Trebuchet MS" pitchFamily="34" charset="0"/>
              </a:rPr>
              <a:t>Для товарів охоплених системою вхідних цін (огірки) - звільнення від адвалорної складової.  </a:t>
            </a:r>
            <a:endParaRPr lang="en-US" sz="2300">
              <a:latin typeface="Trebuchet 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300">
                <a:latin typeface="Trebuchet MS" pitchFamily="34" charset="0"/>
              </a:rPr>
              <a:t>Для інших – наприклад томати (07 10 80 70):</a:t>
            </a:r>
            <a:endParaRPr lang="en-US" sz="2300">
              <a:latin typeface="Trebuchet MS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3214688"/>
          <a:ext cx="7924800" cy="266700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68384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ERGA OMNES</a:t>
                      </a:r>
                    </a:p>
                  </a:txBody>
                  <a:tcPr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Third country duty</a:t>
                      </a:r>
                    </a:p>
                  </a:txBody>
                  <a:tcPr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14.4 %</a:t>
                      </a:r>
                    </a:p>
                  </a:txBody>
                  <a:tcPr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7B2"/>
                    </a:solidFill>
                  </a:tcPr>
                </a:tc>
              </a:tr>
              <a:tr h="129930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GSP (general arrangement) </a:t>
                      </a:r>
                      <a:br>
                        <a:rPr lang="en-US" b="1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</a:br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Excluding: China</a:t>
                      </a:r>
                    </a:p>
                  </a:txBody>
                  <a:tcPr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Tariff preference</a:t>
                      </a:r>
                    </a:p>
                  </a:txBody>
                  <a:tcPr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10.9 %</a:t>
                      </a:r>
                    </a:p>
                  </a:txBody>
                  <a:tcPr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7B2"/>
                    </a:solidFill>
                  </a:tcPr>
                </a:tc>
              </a:tr>
              <a:tr h="68384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Ukraine</a:t>
                      </a:r>
                    </a:p>
                  </a:txBody>
                  <a:tcPr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Tariff preference</a:t>
                      </a:r>
                    </a:p>
                  </a:txBody>
                  <a:tcPr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0 %</a:t>
                      </a:r>
                    </a:p>
                  </a:txBody>
                  <a:tcPr anchor="ctr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7B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457200" y="30163"/>
            <a:ext cx="8229600" cy="1058862"/>
          </a:xfrm>
        </p:spPr>
        <p:txBody>
          <a:bodyPr>
            <a:normAutofit/>
          </a:bodyPr>
          <a:lstStyle/>
          <a:p>
            <a:r>
              <a:rPr lang="ru-RU" sz="4000" smtClean="0">
                <a:latin typeface="Trebuchet MS" pitchFamily="34" charset="0"/>
              </a:rPr>
              <a:t>Управл</a:t>
            </a:r>
            <a:r>
              <a:rPr lang="uk-UA" sz="4000" smtClean="0">
                <a:latin typeface="Trebuchet MS" pitchFamily="34" charset="0"/>
              </a:rPr>
              <a:t>іння тарифними квотами</a:t>
            </a:r>
            <a:endParaRPr lang="ru-RU" sz="4000" smtClean="0">
              <a:latin typeface="Trebuchet MS" pitchFamily="34" charset="0"/>
            </a:endParaRPr>
          </a:p>
        </p:txBody>
      </p:sp>
      <p:graphicFrame>
        <p:nvGraphicFramePr>
          <p:cNvPr id="3" name="Содержимое 2"/>
          <p:cNvGraphicFramePr>
            <a:graphicFrameLocks noGrp="1"/>
          </p:cNvGraphicFramePr>
          <p:nvPr>
            <p:ph idx="1"/>
          </p:nvPr>
        </p:nvGraphicFramePr>
        <p:xfrm>
          <a:off x="1130353" y="1839422"/>
          <a:ext cx="6893760" cy="3740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499783" y="619754"/>
            <a:ext cx="8144434" cy="51997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489115" y="733447"/>
            <a:ext cx="8165770" cy="50282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.KACHKA_Актуальна лібералізація торгівлі України з ЄС 1">
  <a:themeElements>
    <a:clrScheme name="Chamber_colors">
      <a:dk1>
        <a:srgbClr val="1A2B59"/>
      </a:dk1>
      <a:lt1>
        <a:sysClr val="window" lastClr="FFFFFF"/>
      </a:lt1>
      <a:dk2>
        <a:srgbClr val="3D527E"/>
      </a:dk2>
      <a:lt2>
        <a:srgbClr val="F4F4F4"/>
      </a:lt2>
      <a:accent1>
        <a:srgbClr val="7D87B2"/>
      </a:accent1>
      <a:accent2>
        <a:srgbClr val="C90030"/>
      </a:accent2>
      <a:accent3>
        <a:srgbClr val="B5BED0"/>
      </a:accent3>
      <a:accent4>
        <a:srgbClr val="F19885"/>
      </a:accent4>
      <a:accent5>
        <a:srgbClr val="D7E1F7"/>
      </a:accent5>
      <a:accent6>
        <a:srgbClr val="F9C7BE"/>
      </a:accent6>
      <a:hlink>
        <a:srgbClr val="3F5DD4"/>
      </a:hlink>
      <a:folHlink>
        <a:srgbClr val="BD1B89"/>
      </a:folHlink>
    </a:clrScheme>
    <a:fontScheme name="Воздушный поток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T.KACHKA_Актуальна лібералізація торгівлі України з ЄС 1</Template>
  <TotalTime>1</TotalTime>
  <Words>227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T.KACHKA_Актуальна лібералізація торгівлі України з ЄС 1</vt:lpstr>
      <vt:lpstr>Актуальна лібералізація торгівлі України з ЄС</vt:lpstr>
      <vt:lpstr>Текст угоди</vt:lpstr>
      <vt:lpstr>Додаток І-А</vt:lpstr>
      <vt:lpstr>Автономні преференції</vt:lpstr>
      <vt:lpstr>Приклад зобовязань по тарифах</vt:lpstr>
      <vt:lpstr>Фрукти/овочі</vt:lpstr>
      <vt:lpstr>Управління тарифними квотами</vt:lpstr>
      <vt:lpstr>Презентация PowerPoint</vt:lpstr>
      <vt:lpstr>Презентация PowerPoint</vt:lpstr>
      <vt:lpstr>Імпортні квоти</vt:lpstr>
      <vt:lpstr>Презентация PowerPoint</vt:lpstr>
    </vt:vector>
  </TitlesOfParts>
  <Company>SPecialiST RePack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Актуальна лібералізація торгівлі України з ЄС</dc:title>
  <dc:creator>Vladimir</dc:creator>
  <cp:lastModifiedBy>Vladimir</cp:lastModifiedBy>
  <cp:revision>1</cp:revision>
  <dcterms:created xsi:type="dcterms:W3CDTF">2014-07-18T12:08:36Z</dcterms:created>
  <dcterms:modified xsi:type="dcterms:W3CDTF">2014-07-18T12:09:53Z</dcterms:modified>
</cp:coreProperties>
</file>